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268" r:id="rId3"/>
    <p:sldId id="267" r:id="rId4"/>
    <p:sldId id="269" r:id="rId5"/>
    <p:sldId id="264" r:id="rId6"/>
    <p:sldId id="271" r:id="rId7"/>
    <p:sldId id="272" r:id="rId8"/>
    <p:sldId id="277" r:id="rId9"/>
    <p:sldId id="279" r:id="rId10"/>
    <p:sldId id="280" r:id="rId11"/>
    <p:sldId id="281" r:id="rId12"/>
    <p:sldId id="290" r:id="rId13"/>
    <p:sldId id="283" r:id="rId14"/>
    <p:sldId id="291" r:id="rId15"/>
    <p:sldId id="295" r:id="rId16"/>
    <p:sldId id="299" r:id="rId17"/>
    <p:sldId id="296" r:id="rId18"/>
    <p:sldId id="297" r:id="rId19"/>
    <p:sldId id="293" r:id="rId20"/>
    <p:sldId id="298" r:id="rId21"/>
    <p:sldId id="287" r:id="rId22"/>
    <p:sldId id="300" r:id="rId23"/>
    <p:sldId id="262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5E416-6EB3-C1CA-178F-FEDEA22BEB5A}" v="75" dt="2021-07-04T10:09:47.809"/>
    <p1510:client id="{19782C39-99E4-26F1-FA5F-909FE1A52DAB}" v="7" dt="2021-07-06T14:18:15.729"/>
    <p1510:client id="{29952D18-67CD-2A48-F8E3-E7ACFD0C539F}" v="430" dt="2021-07-05T12:02:27.133"/>
    <p1510:client id="{451FACD8-A23E-48AE-80BA-9DE6F915A135}" v="2040" dt="2021-07-03T16:08:13.490"/>
    <p1510:client id="{5691DAFD-DEED-9122-B38D-CA01C71EB607}" v="34" dt="2021-07-05T08:51:40.759"/>
    <p1510:client id="{5F1D5703-BEE8-060F-E667-9964222A94D6}" v="937" dt="2021-07-03T16:55:16.409"/>
    <p1510:client id="{68763607-BA1D-B137-DF80-70A6AFDBF3C4}" v="296" dt="2021-07-05T08:41:11.437"/>
    <p1510:client id="{77BA34A2-D5E2-CFBA-07F7-1D3F4527890B}" v="24" dt="2021-07-07T08:52:00.793"/>
    <p1510:client id="{926D11AF-8237-E8C0-364C-A0D15A0BD083}" v="3" dt="2021-07-05T15:33:09.509"/>
    <p1510:client id="{97CCAAC5-2E6B-544F-F479-AE085AABA647}" v="270" dt="2021-07-07T08:48:15.648"/>
    <p1510:client id="{D48C3A14-33EC-B315-8156-EF372DE9ADBF}" v="1023" dt="2021-07-05T07:52:49.151"/>
    <p1510:client id="{D8B6A130-1079-B707-0046-3F4A35283AAC}" v="24" dt="2021-07-04T12:25:07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FB1CFD-2F50-4ADA-A596-1A40849C6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DB9CE1-8741-4F44-9DFA-11F1FCF9B5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9E838-781C-4A03-A2DF-C0A2FD029E93}" type="datetimeFigureOut">
              <a:rPr lang="es-ES" smtClean="0"/>
              <a:t>08/07/2021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94B6C5F-F8CB-497E-866F-EDDAC5E76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BCD513-6919-4F8A-878D-89BAFF6B03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7B849-E032-4134-9CC0-3017D65F88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543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F4E7F-CFC0-4C0B-BA4A-70AA98A2835A}" type="datetimeFigureOut">
              <a:rPr lang="es-ES" smtClean="0"/>
              <a:t>08/07/2021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C0B08-A95E-47D3-AFE2-C989EDCCBB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7583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da.etsist.upm.es/identidad-grafica-etsist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ABEC0-404E-4EDB-A6CE-95AFBB720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6849"/>
            <a:ext cx="9144000" cy="20431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CCFF7D-A415-49DE-964B-236A8F326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C4852D-50F1-4F9B-B4FE-88E370EB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F93347-EF8A-40AC-8494-E9244854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4E15E0-DDB0-4647-9FCB-499E685A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98D44B0-37FF-46F8-B04D-1085730FE143}"/>
              </a:ext>
            </a:extLst>
          </p:cNvPr>
          <p:cNvSpPr txBox="1"/>
          <p:nvPr userDrawn="1"/>
        </p:nvSpPr>
        <p:spPr>
          <a:xfrm>
            <a:off x="133351" y="136525"/>
            <a:ext cx="1192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b="1" dirty="0">
                <a:solidFill>
                  <a:schemeClr val="tx1"/>
                </a:solidFill>
              </a:rPr>
              <a:t>Proyecto de Fin de Grado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AB0D69-624B-4E40-A64A-CF0F151CA67A}"/>
              </a:ext>
            </a:extLst>
          </p:cNvPr>
          <p:cNvSpPr txBox="1"/>
          <p:nvPr userDrawn="1"/>
        </p:nvSpPr>
        <p:spPr>
          <a:xfrm>
            <a:off x="133350" y="136525"/>
            <a:ext cx="1000125" cy="1076325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846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96A8C-0AE2-44FF-9A88-09E104D8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45FE81-E06C-48DB-B53F-16E94E479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1848C9-77AD-4E66-9A12-477AD8815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67C93F-DFDD-4718-9B64-F3E64951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E0EA41-A670-4C2B-A3E8-4DA26C83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59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5A2162-0D0F-4D69-8AA6-7E9CEAB3B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617CB8-5E7C-43E2-B5C2-6DCCEE1CE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F806F0-1A71-4A22-AB4F-10C8A511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D815E6-D7C9-4C99-A300-E3BD81A7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C105C2-C0BA-4BB6-B81F-B07A1A2AC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99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8B663-6F13-4798-9FBF-BA5698DD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C41C5-A20B-4793-8B85-8C0DEBF5C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149DA6-806A-4E1A-A469-CEA95DD2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ED2F81-36F0-46C2-946F-09E5E977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DD4383-152C-4902-AE0F-8AE8EE5B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501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6C82A-7F6D-47B0-985B-28F2A4AF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0EE558-AC8D-453B-921A-41DDF7FEB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3DBEAB-4B10-4D2F-930C-0D7242C0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8F32-3B0F-41D0-971D-09044771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5DADC5-4404-4641-B355-5452D458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29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E659A-30F6-4F1D-8633-11AAC213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B467AB-9431-4659-B311-13A40DE22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5FC137-8F96-462B-9E5F-8717BCB6E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38C9D4-52A2-45C8-9582-EB92E0C8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AA1595-4BAC-416D-AF09-12E559AC8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9662B5-40B7-44AA-A427-15151C9D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7845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4B06E-9587-4BEC-B147-E433ABBA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B48CA3-B5B5-4D19-87EF-B4E317930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73FF74-80C9-4BAE-A3AC-9AE29DC5A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421090-8D31-4724-AD46-83235F46C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838102-966A-4867-92CF-40264B6D7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C22FD7-8341-4235-B0EC-A8FFFC48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7939F80-E53D-4BC2-9628-F2B43CE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CC731CA-E285-4E63-A8EA-7F9D6E17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08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5ECC1-7C55-4ACF-B4F8-9369017C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2DFDE18-12D6-46CD-BF01-8B943B3CB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50B201-CA42-4320-BE89-F4BA6CB79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420FC4-4CDF-4362-BA42-0F799D59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33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98D5A04-1370-439D-8CF4-7BEA5AB1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CB89814-5B25-471F-989B-8DF6068D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89C6E8-957E-4394-B93C-9F0232E6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358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A8710-4540-4FB7-9214-C6CAF2E0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674AE4-07EA-4867-A954-563880AA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EB1963-0E8D-4125-B348-874D0D49C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3EF71C-8431-4AAE-A800-CF9770E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44DC57-8E00-4AF9-A07E-0B78A890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2E186C-50A6-4F2C-8E05-4444B212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10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8C27F-162B-4358-B7FB-080C6C4D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DC52DEE-6008-4CA6-B3D2-E1100C984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B7CDD63-4ABE-43FC-B808-BEA3FE972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47EA64-DC76-41F2-AA61-9589FEA8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892238-F14C-4CF0-8165-89D6CDC3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517D66-1ECB-4F1E-B6B2-423CB7BD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494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accent5">
                <a:lumMod val="20000"/>
                <a:lumOff val="80000"/>
              </a:schemeClr>
            </a:gs>
            <a:gs pos="99000">
              <a:schemeClr val="bg1"/>
            </a:gs>
            <a:gs pos="2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D32550D-E21B-4828-9BCC-664661A9E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4DD946-E757-4675-B5CF-425C97FE6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D33F64-60F1-49EC-8A48-D505B7540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08/07/2021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A77D9-0494-4196-AD23-F53BC5CAA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5785DA-0F2B-4D37-AB71-24F4AA1E5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41B41-CE71-4309-A1F4-C110C10BFC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4615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re.es/es/campaigns/harvest-stars-2021/" TargetMode="External"/><Relationship Id="rId2" Type="http://schemas.openxmlformats.org/officeDocument/2006/relationships/hyperlink" Target="https://aerocamaras.e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39">
            <a:extLst>
              <a:ext uri="{FF2B5EF4-FFF2-40B4-BE49-F238E27FC236}">
                <a16:creationId xmlns:a16="http://schemas.microsoft.com/office/drawing/2014/main" id="{0B8F6473-D172-466E-BD10-9DA642124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346036" y="10"/>
            <a:ext cx="8845964" cy="6857990"/>
          </a:xfrm>
          <a:prstGeom prst="rect">
            <a:avLst/>
          </a:prstGeom>
        </p:spPr>
      </p:pic>
      <p:sp>
        <p:nvSpPr>
          <p:cNvPr id="51" name="Rectangle 4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3BC421-9ABC-46F8-8A72-51B644532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795798" cy="3204134"/>
          </a:xfrm>
        </p:spPr>
        <p:txBody>
          <a:bodyPr anchor="b">
            <a:noAutofit/>
          </a:bodyPr>
          <a:lstStyle/>
          <a:p>
            <a:pPr algn="l"/>
            <a:r>
              <a:rPr lang="es-ES" sz="3200" b="1" dirty="0"/>
              <a:t>Sistema de identificación y clasificación de objetos tridimensionales para la </a:t>
            </a:r>
            <a:br>
              <a:rPr lang="es-ES" sz="3200" b="1" dirty="0"/>
            </a:br>
            <a:r>
              <a:rPr lang="es-ES" sz="3200" b="1" dirty="0"/>
              <a:t>utilización de drones para la agricultura de precisión mediante Deep </a:t>
            </a:r>
            <a:r>
              <a:rPr lang="es-ES" sz="3200" b="1" dirty="0" err="1"/>
              <a:t>Learning</a:t>
            </a:r>
            <a:r>
              <a:rPr lang="es-ES" sz="3200" b="1" dirty="0"/>
              <a:t> 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9EB801-D5C8-450C-8258-8C9C423EE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s-ES" sz="1200" dirty="0"/>
              <a:t>Alumno: Roberto Ríos Guzmán</a:t>
            </a:r>
            <a:endParaRPr lang="es-ES" sz="1200" dirty="0">
              <a:cs typeface="Calibri"/>
            </a:endParaRPr>
          </a:p>
          <a:p>
            <a:pPr algn="l"/>
            <a:r>
              <a:rPr lang="es-ES" sz="1200" dirty="0"/>
              <a:t>Tutor: Jesús Rodríguez Molina</a:t>
            </a:r>
            <a:endParaRPr lang="es-ES" sz="1200" dirty="0">
              <a:cs typeface="Calibri"/>
            </a:endParaRPr>
          </a:p>
          <a:p>
            <a:pPr algn="l"/>
            <a:r>
              <a:rPr lang="es-ES" sz="1200" dirty="0"/>
              <a:t>08/07/2021</a:t>
            </a:r>
            <a:endParaRPr lang="es-ES" sz="1200" dirty="0">
              <a:cs typeface="Calibri"/>
            </a:endParaRPr>
          </a:p>
          <a:p>
            <a:pPr algn="l"/>
            <a:endParaRPr lang="es-ES" sz="1200" dirty="0">
              <a:cs typeface="Calibri"/>
            </a:endParaRPr>
          </a:p>
          <a:p>
            <a:pPr algn="l"/>
            <a:r>
              <a:rPr lang="es-ES" sz="1200" dirty="0"/>
              <a:t>Departamento de Ingeniería Telemática y Electrónica</a:t>
            </a:r>
            <a:endParaRPr lang="es-ES" sz="1200" dirty="0">
              <a:cs typeface="Calibri"/>
            </a:endParaRPr>
          </a:p>
        </p:txBody>
      </p:sp>
      <p:sp>
        <p:nvSpPr>
          <p:cNvPr id="53" name="Rectangle 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8" name="Imagen 58" descr="Identidad Gráfica ETSIST – Delegación de Alumnos ETSIST">
            <a:extLst>
              <a:ext uri="{FF2B5EF4-FFF2-40B4-BE49-F238E27FC236}">
                <a16:creationId xmlns:a16="http://schemas.microsoft.com/office/drawing/2014/main" id="{94DEFED7-9754-428D-8695-D060DCDD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3" y="83579"/>
            <a:ext cx="1145749" cy="138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4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9A28BA-CF07-4067-A7EE-F9F818A6C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s-ES" sz="4000" dirty="0">
                <a:cs typeface="Calibri Light"/>
              </a:rPr>
              <a:t>Descripción de la solución propuesta</a:t>
            </a:r>
            <a:endParaRPr lang="es-ES" sz="4000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0CAD4C-6C09-404E-BDFC-2A6178AA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2" y="796949"/>
            <a:ext cx="5859350" cy="5028265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C71F72-9FDC-4CF3-9CC3-157AC4BD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A3A28B-063A-4D4B-B4C4-675FED4F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5119" y="6439417"/>
            <a:ext cx="8744505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624A0F4-5C38-4A93-9591-6325A044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20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80A5E7-0FB8-4CDC-B6CE-4D2288450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4420" y="387457"/>
            <a:ext cx="4000972" cy="1220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4000" dirty="0">
                <a:cs typeface="Calibri Light"/>
              </a:rPr>
              <a:t>Conducción manual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27CBAC-EC09-43BA-97F0-585A3D180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059" y="1605974"/>
            <a:ext cx="3395548" cy="37497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lnSpc>
                <a:spcPct val="150000"/>
              </a:lnSpc>
              <a:buChar char="•"/>
            </a:pPr>
            <a:r>
              <a:rPr lang="es-ES" sz="2000" dirty="0">
                <a:cs typeface="Calibri" panose="020F0502020204030204"/>
              </a:rPr>
              <a:t>Librería </a:t>
            </a:r>
            <a:r>
              <a:rPr lang="es-ES" sz="2000" dirty="0" err="1">
                <a:cs typeface="Calibri" panose="020F0502020204030204"/>
              </a:rPr>
              <a:t>Keyboard</a:t>
            </a:r>
            <a:endParaRPr lang="es-ES" sz="2000" dirty="0" err="1"/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s-ES" sz="2000" dirty="0">
                <a:cs typeface="Calibri" panose="020F0502020204030204"/>
              </a:rPr>
              <a:t>Velocidad máxima, 6 m/s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s-ES" sz="2000" dirty="0" err="1">
                <a:cs typeface="Calibri" panose="020F0502020204030204"/>
              </a:rPr>
              <a:t>Acelarción</a:t>
            </a:r>
            <a:r>
              <a:rPr lang="es-ES" sz="2000" dirty="0">
                <a:cs typeface="Calibri" panose="020F0502020204030204"/>
              </a:rPr>
              <a:t> máxima, 3 m/s</a:t>
            </a:r>
            <a:r>
              <a:rPr lang="es-ES" sz="2000" baseline="30000" dirty="0">
                <a:cs typeface="Calibri" panose="020F0502020204030204"/>
              </a:rPr>
              <a:t>2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s-ES" sz="2000" dirty="0">
                <a:cs typeface="Calibri" panose="020F0502020204030204"/>
              </a:rPr>
              <a:t>Velocidad angular, 90°/s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s-ES" sz="2000" dirty="0">
                <a:cs typeface="Calibri" panose="020F0502020204030204"/>
              </a:rPr>
              <a:t>Tiempo de acciones, 0,4 s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s-ES" sz="2000" dirty="0">
                <a:cs typeface="Calibri" panose="020F0502020204030204"/>
              </a:rPr>
              <a:t>Fricción de 0,5 m/s</a:t>
            </a: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es-ES" sz="2000" dirty="0">
                <a:cs typeface="Calibri" panose="020F0502020204030204"/>
              </a:rPr>
              <a:t>Vector de tres dimensiones</a:t>
            </a:r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B4026827-14FF-43E9-AC5B-1FDB9995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081" y="1973626"/>
            <a:ext cx="3383280" cy="3044952"/>
          </a:xfrm>
          <a:prstGeom prst="rect">
            <a:avLst/>
          </a:prstGeom>
        </p:spPr>
      </p:pic>
      <p:pic>
        <p:nvPicPr>
          <p:cNvPr id="8" name="Imagen 8" descr="Diagrama&#10;&#10;Descripción generada automáticamente">
            <a:extLst>
              <a:ext uri="{FF2B5EF4-FFF2-40B4-BE49-F238E27FC236}">
                <a16:creationId xmlns:a16="http://schemas.microsoft.com/office/drawing/2014/main" id="{79D9CF83-90A6-469E-A5A7-FE43F656E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7" y="2053980"/>
            <a:ext cx="3383280" cy="288424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B0B5039-7EF0-4E89-BE99-7C34DA5D2EFE}"/>
              </a:ext>
            </a:extLst>
          </p:cNvPr>
          <p:cNvSpPr txBox="1"/>
          <p:nvPr/>
        </p:nvSpPr>
        <p:spPr>
          <a:xfrm>
            <a:off x="4724400" y="493316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 err="1">
                <a:cs typeface="Calibri"/>
              </a:rPr>
              <a:t>Forward_Direction</a:t>
            </a:r>
            <a:endParaRPr lang="es-ES" dirty="0" err="1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2D5E26E-29E4-4644-BD43-3713B9867C5B}"/>
              </a:ext>
            </a:extLst>
          </p:cNvPr>
          <p:cNvSpPr txBox="1"/>
          <p:nvPr/>
        </p:nvSpPr>
        <p:spPr>
          <a:xfrm>
            <a:off x="8555276" y="493316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 err="1">
                <a:cs typeface="Calibri"/>
              </a:rPr>
              <a:t>Left_Direction</a:t>
            </a:r>
          </a:p>
        </p:txBody>
      </p:sp>
      <p:sp>
        <p:nvSpPr>
          <p:cNvPr id="12" name="Marcador de fecha 11">
            <a:extLst>
              <a:ext uri="{FF2B5EF4-FFF2-40B4-BE49-F238E27FC236}">
                <a16:creationId xmlns:a16="http://schemas.microsoft.com/office/drawing/2014/main" id="{3EC38A2C-500D-4D75-A0D2-CECDB613F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39293EBA-C9B5-47EE-B423-847F600D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64311" y="6356350"/>
            <a:ext cx="8788893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E57D2D9-3C71-4BA7-9C90-2DED0012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96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80A5E7-0FB8-4CDC-B6CE-4D2288450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460526"/>
            <a:ext cx="4171994" cy="1106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 dirty="0" err="1">
                <a:latin typeface="+mj-lt"/>
                <a:ea typeface="+mj-ea"/>
                <a:cs typeface="+mj-cs"/>
              </a:rPr>
              <a:t>Paquete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DQN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27CBAC-EC09-43BA-97F0-585A3D180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1564220"/>
            <a:ext cx="4568651" cy="36647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Ambiente</a:t>
            </a:r>
            <a:endParaRPr lang="en-US" dirty="0" err="1">
              <a:cs typeface="Calibri"/>
            </a:endParaRPr>
          </a:p>
          <a:p>
            <a:pPr marL="742950"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 = D' – D - 1</a:t>
            </a:r>
            <a:endParaRPr lang="en-US" dirty="0">
              <a:cs typeface="Calibri" panose="020F0502020204030204"/>
            </a:endParaRPr>
          </a:p>
          <a:p>
            <a:pPr marL="742950"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3 </a:t>
            </a:r>
            <a:r>
              <a:rPr lang="en-US" dirty="0" err="1"/>
              <a:t>acciones</a:t>
            </a:r>
            <a:endParaRPr lang="en-US" dirty="0" err="1">
              <a:cs typeface="Calibri" panose="020F0502020204030204"/>
            </a:endParaRPr>
          </a:p>
          <a:p>
            <a:pPr marL="742950"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4m/s y 15°/s</a:t>
            </a:r>
            <a:endParaRPr lang="en-US" dirty="0"/>
          </a:p>
          <a:p>
            <a:pPr marL="285750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Modos</a:t>
            </a:r>
            <a:r>
              <a:rPr lang="en-US" dirty="0"/>
              <a:t> </a:t>
            </a:r>
            <a:r>
              <a:rPr lang="en-US" dirty="0" err="1"/>
              <a:t>habilitados</a:t>
            </a:r>
            <a:endParaRPr lang="en-US" dirty="0" err="1">
              <a:cs typeface="Calibri" panose="020F0502020204030204"/>
            </a:endParaRPr>
          </a:p>
          <a:p>
            <a:pPr marL="742950"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Entrenamiento</a:t>
            </a:r>
            <a:endParaRPr lang="en-US" dirty="0" err="1">
              <a:cs typeface="Calibri" panose="020F0502020204030204"/>
            </a:endParaRPr>
          </a:p>
          <a:p>
            <a:pPr marL="742950"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Validación</a:t>
            </a:r>
            <a:endParaRPr lang="en-US" dirty="0">
              <a:cs typeface="Calibri" panose="020F0502020204030204"/>
            </a:endParaRPr>
          </a:p>
          <a:p>
            <a:pPr marL="742950"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Conducción</a:t>
            </a:r>
            <a:r>
              <a:rPr lang="en-US" dirty="0"/>
              <a:t> </a:t>
            </a:r>
            <a:r>
              <a:rPr lang="en-US" dirty="0" err="1"/>
              <a:t>autónoma</a:t>
            </a:r>
            <a:endParaRPr lang="en-US" dirty="0" err="1">
              <a:cs typeface="Calibri"/>
            </a:endParaRPr>
          </a:p>
          <a:p>
            <a:pPr marL="285750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Callbacks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79DB8700-0F14-4F30-A360-700E7C506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591" y="938890"/>
            <a:ext cx="7243100" cy="3731863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015A27-ADBC-4912-9A5C-FF25B2DC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3504" y="649224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08/07/2021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89DD3-6C6C-4FA9-B63B-FAE29704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7991" y="6454077"/>
            <a:ext cx="8416031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78486A-3854-4F10-8769-2A6FE036F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61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6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9205C3-38F1-4CD0-BFD1-1AD1A057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/>
              <a:t>Paquete principal e interfaces gráficas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2F4A69-B9F7-4627-9B34-A9736ECE8E5E}"/>
              </a:ext>
            </a:extLst>
          </p:cNvPr>
          <p:cNvSpPr txBox="1"/>
          <p:nvPr/>
        </p:nvSpPr>
        <p:spPr>
          <a:xfrm>
            <a:off x="1100736" y="2508105"/>
            <a:ext cx="4709345" cy="363249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Interfaces </a:t>
            </a:r>
            <a:r>
              <a:rPr lang="en-US" sz="2400" dirty="0" err="1"/>
              <a:t>gráficas</a:t>
            </a:r>
            <a:endParaRPr lang="en-US" sz="24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Qt Designer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PyQt5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Script principal</a:t>
            </a:r>
            <a:endParaRPr lang="en-US" sz="2400" dirty="0"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a typeface="+mn-lt"/>
                <a:cs typeface="+mn-lt"/>
              </a:rPr>
              <a:t>Inicialización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dirty="0" err="1">
                <a:ea typeface="+mn-lt"/>
                <a:cs typeface="+mn-lt"/>
              </a:rPr>
              <a:t>manejo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paquetes</a:t>
            </a:r>
            <a:endParaRPr lang="en-US" sz="2000" dirty="0">
              <a:ea typeface="+mn-lt"/>
              <a:cs typeface="+mn-lt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QThread</a:t>
            </a:r>
          </a:p>
        </p:txBody>
      </p:sp>
      <p:pic>
        <p:nvPicPr>
          <p:cNvPr id="7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15F0851-4098-4819-BF7C-0ABDF2F6E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99" r="36205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090771-E591-4DE5-A3B2-96734ADEC3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424" y="6492240"/>
            <a:ext cx="24819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08/07/2021</a:t>
            </a: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F50F41-F800-4247-AE3A-B6DFD4A7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651" y="6384172"/>
            <a:ext cx="7359589" cy="4731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s-ES" kern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Sistema de identificación y clasificación de objetos tridimensionales para la  utilización de drones para la agricultura de precisión mediante Deep Learning  Roberto Ríos Guzmán</a:t>
            </a:r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F01AA-94B1-46A0-8A98-6610D126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A741B41-CE71-4309-A1F4-C110C10BFC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496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AFE7E0-FF2E-4F04-9BB7-E17470248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81592"/>
            <a:ext cx="4412114" cy="12811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dirty="0"/>
              <a:t>Posible implementación real</a:t>
            </a:r>
            <a:endParaRPr lang="en-US" sz="4000">
              <a:cs typeface="Calibri Light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7" descr="Diagrama&#10;&#10;Descripción generada automáticamente">
            <a:extLst>
              <a:ext uri="{FF2B5EF4-FFF2-40B4-BE49-F238E27FC236}">
                <a16:creationId xmlns:a16="http://schemas.microsoft.com/office/drawing/2014/main" id="{7E9A66B8-E43E-4C65-8CB8-F7521D82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64" y="1881227"/>
            <a:ext cx="5901343" cy="3099424"/>
          </a:xfrm>
          <a:prstGeom prst="rect">
            <a:avLst/>
          </a:prstGeo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A9107CD-9DA9-4BFC-9BD0-C9FD8C92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A73B05-C336-4F1E-B38B-8122D573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4033" y="6356350"/>
            <a:ext cx="7577015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55DC1C-1FA8-486A-A05F-6CEDD69E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092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82B1F82-6938-4641-8FCC-4BD8FB7E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387475"/>
            <a:ext cx="4852988" cy="2428419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72800-6772-4DED-82DD-58BBA4E9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/>
              <a:t>08/07/2021</a:t>
            </a:r>
            <a:endParaRPr lang="en-U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B599B470-FC2C-429A-8945-B7F41D5D0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entrenamientos</a:t>
            </a:r>
          </a:p>
        </p:txBody>
      </p:sp>
      <p:pic>
        <p:nvPicPr>
          <p:cNvPr id="2" name="Imagen 2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E4F57644-CFF1-4158-B8A1-E412A085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40629"/>
            <a:ext cx="4855028" cy="2279196"/>
          </a:xfrm>
          <a:prstGeom prst="rect">
            <a:avLst/>
          </a:prstGeom>
        </p:spPr>
      </p:pic>
      <p:pic>
        <p:nvPicPr>
          <p:cNvPr id="3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0F9C152D-F8FA-4BA8-9DB0-4988F1D39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229" y="1502229"/>
            <a:ext cx="5410200" cy="2438400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0997D2-7510-4A03-9B08-E7A4C7EFB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9720" y="6356350"/>
            <a:ext cx="8742708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261093-67C9-4AB4-8A0E-08126790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153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B599B470-FC2C-429A-8945-B7F41D5D0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560881"/>
            <a:ext cx="9795638" cy="1114380"/>
          </a:xfrm>
        </p:spPr>
        <p:txBody>
          <a:bodyPr>
            <a:normAutofit/>
          </a:bodyPr>
          <a:lstStyle/>
          <a:p>
            <a:r>
              <a:rPr lang="es-ES" sz="5200">
                <a:cs typeface="Calibri Light"/>
              </a:rPr>
              <a:t>Resultados entrenamientos</a:t>
            </a:r>
            <a:endParaRPr lang="es-ES" sz="5200"/>
          </a:p>
        </p:txBody>
      </p:sp>
      <p:pic>
        <p:nvPicPr>
          <p:cNvPr id="7" name="Imagen 8" descr="Gráfico&#10;&#10;Descripción generada automáticamente">
            <a:extLst>
              <a:ext uri="{FF2B5EF4-FFF2-40B4-BE49-F238E27FC236}">
                <a16:creationId xmlns:a16="http://schemas.microsoft.com/office/drawing/2014/main" id="{24925C14-ABFA-4B38-8082-A3073296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1932817"/>
            <a:ext cx="5828261" cy="4155101"/>
          </a:xfrm>
          <a:prstGeom prst="rect">
            <a:avLst/>
          </a:prstGeom>
        </p:spPr>
      </p:pic>
      <p:pic>
        <p:nvPicPr>
          <p:cNvPr id="5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76C6C2CA-2FE9-414A-A511-3611F462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1932817"/>
            <a:ext cx="5828261" cy="4155101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72800-6772-4DED-82DD-58BBA4E9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>
                <a:latin typeface="Calibri" panose="020F0502020204030204"/>
              </a:rPr>
              <a:t>08/07/2021</a:t>
            </a:r>
            <a:endParaRPr lang="en-US">
              <a:latin typeface="Calibri" panose="020F0502020204030204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0A24B44-8376-46B6-A681-EE219473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44210" y="6356350"/>
            <a:ext cx="8859914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D64E648-22CE-4E36-AEAA-897A7F68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85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9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4916464"/>
            <a:ext cx="7649490" cy="811668"/>
            <a:chOff x="329184" y="4916466"/>
            <a:chExt cx="524256" cy="811668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4916466"/>
              <a:ext cx="524256" cy="6052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Calibri"/>
                </a:rPr>
                <a:t>s</a:t>
              </a:r>
              <a:endParaRPr lang="en-US" dirty="0"/>
            </a:p>
          </p:txBody>
        </p:sp>
      </p:grpSp>
      <p:sp>
        <p:nvSpPr>
          <p:cNvPr id="97" name="Rectangle 9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72800-6772-4DED-82DD-58BBA4E9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>
                <a:latin typeface="Calibri" panose="020F0502020204030204"/>
              </a:rPr>
              <a:t>08/07/2021</a:t>
            </a:r>
            <a:endParaRPr lang="en-US">
              <a:latin typeface="Calibri" panose="020F0502020204030204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B599B470-FC2C-429A-8945-B7F41D5D0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904" y="68109"/>
            <a:ext cx="9144000" cy="790511"/>
          </a:xfrm>
        </p:spPr>
        <p:txBody>
          <a:bodyPr>
            <a:normAutofit/>
          </a:bodyPr>
          <a:lstStyle/>
          <a:p>
            <a:r>
              <a:rPr lang="es-ES" sz="4000" dirty="0">
                <a:cs typeface="Calibri Light"/>
              </a:rPr>
              <a:t>Resultados validación</a:t>
            </a:r>
            <a:endParaRPr lang="es-ES" sz="4000" dirty="0"/>
          </a:p>
        </p:txBody>
      </p:sp>
      <p:pic>
        <p:nvPicPr>
          <p:cNvPr id="2" name="Imagen 4" descr="Tabla&#10;&#10;Descripción generada automáticamente">
            <a:extLst>
              <a:ext uri="{FF2B5EF4-FFF2-40B4-BE49-F238E27FC236}">
                <a16:creationId xmlns:a16="http://schemas.microsoft.com/office/drawing/2014/main" id="{91DD45FC-DFA2-473E-8F74-8D840350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65" y="849682"/>
            <a:ext cx="2112724" cy="3749459"/>
          </a:xfrm>
          <a:prstGeom prst="rect">
            <a:avLst/>
          </a:prstGeom>
        </p:spPr>
      </p:pic>
      <p:pic>
        <p:nvPicPr>
          <p:cNvPr id="5" name="Imagen 6" descr="Tabla&#10;&#10;Descripción generada automáticamente">
            <a:extLst>
              <a:ext uri="{FF2B5EF4-FFF2-40B4-BE49-F238E27FC236}">
                <a16:creationId xmlns:a16="http://schemas.microsoft.com/office/drawing/2014/main" id="{A745E3E0-4692-4509-9C54-1FE81E85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098" y="807929"/>
            <a:ext cx="2231967" cy="3791211"/>
          </a:xfrm>
          <a:prstGeom prst="rect">
            <a:avLst/>
          </a:prstGeom>
        </p:spPr>
      </p:pic>
      <p:pic>
        <p:nvPicPr>
          <p:cNvPr id="7" name="Imagen 8" descr="Tabla&#10;&#10;Descripción generada automáticamente">
            <a:extLst>
              <a:ext uri="{FF2B5EF4-FFF2-40B4-BE49-F238E27FC236}">
                <a16:creationId xmlns:a16="http://schemas.microsoft.com/office/drawing/2014/main" id="{B8602764-89D4-43F6-9140-1BCA971FE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998" y="849682"/>
            <a:ext cx="2170415" cy="37494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FBB3A19-323D-42A3-BAFF-8AD72035DDF7}"/>
              </a:ext>
            </a:extLst>
          </p:cNvPr>
          <p:cNvSpPr txBox="1"/>
          <p:nvPr/>
        </p:nvSpPr>
        <p:spPr>
          <a:xfrm>
            <a:off x="3043825" y="1029222"/>
            <a:ext cx="10626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Acierto del 95% 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6B2CB7B-8C51-4F35-8320-5292E2705F50}"/>
              </a:ext>
            </a:extLst>
          </p:cNvPr>
          <p:cNvSpPr txBox="1"/>
          <p:nvPr/>
        </p:nvSpPr>
        <p:spPr>
          <a:xfrm>
            <a:off x="6739002" y="1029222"/>
            <a:ext cx="9999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Acierto del 80% 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C598551-1111-495B-BEFF-8CB47E700B8C}"/>
              </a:ext>
            </a:extLst>
          </p:cNvPr>
          <p:cNvSpPr txBox="1"/>
          <p:nvPr/>
        </p:nvSpPr>
        <p:spPr>
          <a:xfrm>
            <a:off x="10100153" y="1029221"/>
            <a:ext cx="10208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Acierto del 75% 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8AC17E1-F854-4CD2-A6C8-2871C4C96B28}"/>
              </a:ext>
            </a:extLst>
          </p:cNvPr>
          <p:cNvSpPr txBox="1"/>
          <p:nvPr/>
        </p:nvSpPr>
        <p:spPr>
          <a:xfrm>
            <a:off x="4411249" y="4912290"/>
            <a:ext cx="42358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Media de 83,33% de acierto y 3,33% de colisiones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958219-32BC-462B-A500-714EE86B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255" y="6356350"/>
            <a:ext cx="8364194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DE302E-5E0E-4D17-918A-6E675281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0088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9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4916464"/>
            <a:ext cx="7649490" cy="811668"/>
            <a:chOff x="329184" y="4916466"/>
            <a:chExt cx="524256" cy="811668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4916466"/>
              <a:ext cx="524256" cy="6052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Calibri"/>
                </a:rPr>
                <a:t>s</a:t>
              </a:r>
              <a:endParaRPr lang="en-US" dirty="0"/>
            </a:p>
          </p:txBody>
        </p:sp>
      </p:grpSp>
      <p:sp>
        <p:nvSpPr>
          <p:cNvPr id="97" name="Rectangle 9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72800-6772-4DED-82DD-58BBA4E9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>
                <a:latin typeface="Calibri" panose="020F0502020204030204"/>
              </a:rPr>
              <a:t>08/07/2021</a:t>
            </a:r>
            <a:endParaRPr lang="en-US">
              <a:latin typeface="Calibri" panose="020F0502020204030204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B599B470-FC2C-429A-8945-B7F41D5D0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904" y="68109"/>
            <a:ext cx="9144000" cy="790511"/>
          </a:xfrm>
        </p:spPr>
        <p:txBody>
          <a:bodyPr>
            <a:normAutofit/>
          </a:bodyPr>
          <a:lstStyle/>
          <a:p>
            <a:r>
              <a:rPr lang="es-ES" sz="4000" dirty="0">
                <a:cs typeface="Calibri Light"/>
              </a:rPr>
              <a:t>Resultados prueba de conducción</a:t>
            </a:r>
            <a:endParaRPr lang="es-ES" sz="4000" dirty="0"/>
          </a:p>
        </p:txBody>
      </p:sp>
      <p:pic>
        <p:nvPicPr>
          <p:cNvPr id="3" name="Imagen 5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0E845EB9-42BE-473A-AAB4-BDF78923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27" y="2668958"/>
            <a:ext cx="3807912" cy="1738377"/>
          </a:xfrm>
          <a:prstGeom prst="rect">
            <a:avLst/>
          </a:prstGeom>
        </p:spPr>
      </p:pic>
      <p:pic>
        <p:nvPicPr>
          <p:cNvPr id="6" name="Imagen 7" descr="Tabla&#10;&#10;Descripción generada automáticamente">
            <a:extLst>
              <a:ext uri="{FF2B5EF4-FFF2-40B4-BE49-F238E27FC236}">
                <a16:creationId xmlns:a16="http://schemas.microsoft.com/office/drawing/2014/main" id="{F335B3AA-EEA8-4495-B359-022245E8E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161" y="943367"/>
            <a:ext cx="2362200" cy="1619250"/>
          </a:xfrm>
          <a:prstGeom prst="rect">
            <a:avLst/>
          </a:prstGeom>
        </p:spPr>
      </p:pic>
      <p:pic>
        <p:nvPicPr>
          <p:cNvPr id="11" name="Imagen 11" descr="Tabla&#10;&#10;Descripción generada automáticamente">
            <a:extLst>
              <a:ext uri="{FF2B5EF4-FFF2-40B4-BE49-F238E27FC236}">
                <a16:creationId xmlns:a16="http://schemas.microsoft.com/office/drawing/2014/main" id="{FC3B11BD-1859-4D48-9675-53832C865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92" y="1063669"/>
            <a:ext cx="4653419" cy="1390388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C79522AE-4F2E-4E61-9F53-483351D06D39}"/>
              </a:ext>
            </a:extLst>
          </p:cNvPr>
          <p:cNvSpPr/>
          <p:nvPr/>
        </p:nvSpPr>
        <p:spPr>
          <a:xfrm>
            <a:off x="6097398" y="1516547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4C33FE8-6FD0-4A34-9C00-AA2AE6B68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92" y="2573804"/>
            <a:ext cx="4371583" cy="2347132"/>
          </a:xfrm>
          <a:prstGeom prst="rect">
            <a:avLst/>
          </a:prstGeom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335D6764-CDC1-44AB-ADC0-3920B8431D73}"/>
              </a:ext>
            </a:extLst>
          </p:cNvPr>
          <p:cNvSpPr/>
          <p:nvPr/>
        </p:nvSpPr>
        <p:spPr>
          <a:xfrm>
            <a:off x="5690301" y="3291068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E0D230E-7F96-476A-8548-898CA5EB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3188" y="6356350"/>
            <a:ext cx="8895426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56F88F-6191-4152-AE2C-C4983598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458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AFE7E0-FF2E-4F04-9BB7-E17470248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-635"/>
            <a:ext cx="6019061" cy="5244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4000" dirty="0" err="1"/>
              <a:t>Resultado</a:t>
            </a:r>
            <a:r>
              <a:rPr lang="en-US" sz="4000" dirty="0"/>
              <a:t> real de la </a:t>
            </a:r>
            <a:r>
              <a:rPr lang="en-US" sz="4000" dirty="0" err="1"/>
              <a:t>aplicación</a:t>
            </a:r>
            <a:endParaRPr lang="en-US" sz="4000" dirty="0">
              <a:cs typeface="Calibri Light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72800-6772-4DED-82DD-58BBA4E9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122" y="6460881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 dirty="0">
                <a:latin typeface="Calibri" panose="020F0502020204030204"/>
              </a:rPr>
              <a:t>08/07/2021</a:t>
            </a:r>
            <a:endParaRPr lang="en-US" dirty="0">
              <a:latin typeface="Calibri" panose="020F0502020204030204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75BF9AD-97FC-495E-B7F4-1C0A8B3D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5300" y="6449397"/>
            <a:ext cx="9050349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AB86D8-A81C-4B10-9AB4-78D96283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19</a:t>
            </a:fld>
            <a:endParaRPr lang="es-ES"/>
          </a:p>
        </p:txBody>
      </p:sp>
      <p:pic>
        <p:nvPicPr>
          <p:cNvPr id="6" name="videoFinal">
            <a:hlinkClick r:id="" action="ppaction://media"/>
            <a:extLst>
              <a:ext uri="{FF2B5EF4-FFF2-40B4-BE49-F238E27FC236}">
                <a16:creationId xmlns:a16="http://schemas.microsoft.com/office/drawing/2014/main" id="{7E844254-0F01-4E8A-93A8-27A3A6C2C7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22" y="630316"/>
            <a:ext cx="11460479" cy="568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0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64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AFE7E0-FF2E-4F04-9BB7-E17470248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 err="1"/>
              <a:t>Índice</a:t>
            </a:r>
          </a:p>
        </p:txBody>
      </p:sp>
      <p:grpSp>
        <p:nvGrpSpPr>
          <p:cNvPr id="75" name="Group 66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7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83841B-747D-4DF2-A646-F0176312A227}"/>
              </a:ext>
            </a:extLst>
          </p:cNvPr>
          <p:cNvSpPr txBox="1"/>
          <p:nvPr/>
        </p:nvSpPr>
        <p:spPr>
          <a:xfrm>
            <a:off x="793660" y="2599509"/>
            <a:ext cx="10143668" cy="34355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914400" indent="-4572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-US" sz="2400" dirty="0" err="1"/>
              <a:t>Introducción</a:t>
            </a:r>
            <a:endParaRPr lang="es-ES" dirty="0" err="1">
              <a:cs typeface="Calibri" panose="020F0502020204030204"/>
            </a:endParaRPr>
          </a:p>
          <a:p>
            <a:pPr marL="914400" indent="-4572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-US" sz="2400" dirty="0"/>
              <a:t>Marco Tecnologico</a:t>
            </a:r>
            <a:endParaRPr lang="en-US" sz="2400" dirty="0">
              <a:cs typeface="Calibri"/>
            </a:endParaRPr>
          </a:p>
          <a:p>
            <a:pPr marL="914400" indent="-4572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-US" sz="2400" dirty="0">
                <a:cs typeface="Calibri"/>
              </a:rPr>
              <a:t>Desarrollo de la </a:t>
            </a:r>
            <a:r>
              <a:rPr lang="en-US" sz="2400" dirty="0" err="1">
                <a:cs typeface="Calibri" panose="020F0502020204030204"/>
              </a:rPr>
              <a:t>solución</a:t>
            </a:r>
            <a:endParaRPr lang="en-US" sz="2400">
              <a:cs typeface="Calibri" panose="020F0502020204030204"/>
            </a:endParaRPr>
          </a:p>
          <a:p>
            <a:pPr marL="914400" indent="-4572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-US" sz="2400" dirty="0" err="1"/>
              <a:t>Resultados</a:t>
            </a:r>
            <a:endParaRPr lang="en-US" sz="2400" dirty="0" err="1">
              <a:cs typeface="Calibri" panose="020F0502020204030204"/>
            </a:endParaRPr>
          </a:p>
          <a:p>
            <a:pPr marL="914400" indent="-4572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-US" sz="2400" dirty="0" err="1"/>
              <a:t>Presupuesto</a:t>
            </a:r>
            <a:endParaRPr lang="en-US" sz="2400">
              <a:cs typeface="Calibri" panose="020F0502020204030204"/>
            </a:endParaRPr>
          </a:p>
          <a:p>
            <a:pPr marL="914400" indent="-4572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-US" sz="2400" dirty="0" err="1"/>
              <a:t>Conclusiones</a:t>
            </a:r>
            <a:r>
              <a:rPr lang="en-US" sz="2400" dirty="0"/>
              <a:t> y </a:t>
            </a:r>
            <a:r>
              <a:rPr lang="en-US" sz="2400" dirty="0" err="1"/>
              <a:t>trabajos</a:t>
            </a:r>
            <a:r>
              <a:rPr lang="en-US" sz="2400" dirty="0"/>
              <a:t> </a:t>
            </a:r>
            <a:r>
              <a:rPr lang="en-US" sz="2400" dirty="0" err="1"/>
              <a:t>futuros</a:t>
            </a:r>
            <a:endParaRPr lang="en-US" sz="2400" dirty="0" err="1">
              <a:cs typeface="Calibri" panose="020F0502020204030204"/>
            </a:endParaRPr>
          </a:p>
          <a:p>
            <a:pPr marL="9144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72800-6772-4DED-82DD-58BBA4E9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/>
              <a:t>08/07/2021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D632F8C-6A57-46E7-B000-0151D8B0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4928" y="6356350"/>
            <a:ext cx="7368466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ED4ADB-925C-4363-87F6-F7C47ED6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1753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9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4916464"/>
            <a:ext cx="7649490" cy="811668"/>
            <a:chOff x="329184" y="4916466"/>
            <a:chExt cx="524256" cy="811668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4916466"/>
              <a:ext cx="524256" cy="6052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Calibri"/>
                </a:rPr>
                <a:t>s</a:t>
              </a:r>
              <a:endParaRPr lang="en-US" dirty="0"/>
            </a:p>
          </p:txBody>
        </p:sp>
      </p:grpSp>
      <p:sp>
        <p:nvSpPr>
          <p:cNvPr id="97" name="Rectangle 9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72800-6772-4DED-82DD-58BBA4E9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>
                <a:latin typeface="Calibri" panose="020F0502020204030204"/>
              </a:rPr>
              <a:t>08/07/2021</a:t>
            </a:r>
            <a:endParaRPr lang="en-US">
              <a:latin typeface="Calibri" panose="020F0502020204030204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B599B470-FC2C-429A-8945-B7F41D5D0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904" y="68109"/>
            <a:ext cx="9144000" cy="790511"/>
          </a:xfrm>
        </p:spPr>
        <p:txBody>
          <a:bodyPr>
            <a:normAutofit/>
          </a:bodyPr>
          <a:lstStyle/>
          <a:p>
            <a:r>
              <a:rPr lang="es-ES" sz="4000" dirty="0">
                <a:cs typeface="Calibri Light"/>
              </a:rPr>
              <a:t>Presupuesto</a:t>
            </a:r>
            <a:endParaRPr lang="es-ES" dirty="0"/>
          </a:p>
        </p:txBody>
      </p:sp>
      <p:pic>
        <p:nvPicPr>
          <p:cNvPr id="2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1A79B07-B6A1-4C53-A761-007E6D92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382" y="2355807"/>
            <a:ext cx="4400550" cy="1266825"/>
          </a:xfrm>
          <a:prstGeom prst="rect">
            <a:avLst/>
          </a:prstGeom>
        </p:spPr>
      </p:pic>
      <p:pic>
        <p:nvPicPr>
          <p:cNvPr id="5" name="Imagen 6">
            <a:extLst>
              <a:ext uri="{FF2B5EF4-FFF2-40B4-BE49-F238E27FC236}">
                <a16:creationId xmlns:a16="http://schemas.microsoft.com/office/drawing/2014/main" id="{F264BEC8-BDEB-4CC0-9738-136FF07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3" y="1319148"/>
            <a:ext cx="4400550" cy="857250"/>
          </a:xfrm>
          <a:prstGeom prst="rect">
            <a:avLst/>
          </a:prstGeom>
        </p:spPr>
      </p:pic>
      <p:pic>
        <p:nvPicPr>
          <p:cNvPr id="7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D94A695-55B1-4AEB-A733-15612A77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2" y="2098762"/>
            <a:ext cx="4400550" cy="933450"/>
          </a:xfrm>
          <a:prstGeom prst="rect">
            <a:avLst/>
          </a:prstGeom>
        </p:spPr>
      </p:pic>
      <p:pic>
        <p:nvPicPr>
          <p:cNvPr id="8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B934D64-CD11-45B1-B689-6C0D6B4D8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281" y="1323062"/>
            <a:ext cx="4400550" cy="1123950"/>
          </a:xfrm>
          <a:prstGeom prst="rect">
            <a:avLst/>
          </a:prstGeom>
        </p:spPr>
      </p:pic>
      <p:pic>
        <p:nvPicPr>
          <p:cNvPr id="9" name="Imagen 13" descr="Imagen que contiene Texto&#10;&#10;Descripción generada automáticamente">
            <a:extLst>
              <a:ext uri="{FF2B5EF4-FFF2-40B4-BE49-F238E27FC236}">
                <a16:creationId xmlns:a16="http://schemas.microsoft.com/office/drawing/2014/main" id="{C561DA0B-C9A0-4EFC-89A6-F40853D92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073" y="2989937"/>
            <a:ext cx="4400550" cy="1162050"/>
          </a:xfrm>
          <a:prstGeom prst="rect">
            <a:avLst/>
          </a:prstGeom>
        </p:spPr>
      </p:pic>
      <p:sp>
        <p:nvSpPr>
          <p:cNvPr id="14" name="Título 9">
            <a:extLst>
              <a:ext uri="{FF2B5EF4-FFF2-40B4-BE49-F238E27FC236}">
                <a16:creationId xmlns:a16="http://schemas.microsoft.com/office/drawing/2014/main" id="{914B6CF8-469E-4466-BCC8-C3DCAFF7218F}"/>
              </a:ext>
            </a:extLst>
          </p:cNvPr>
          <p:cNvSpPr txBox="1">
            <a:spLocks/>
          </p:cNvSpPr>
          <p:nvPr/>
        </p:nvSpPr>
        <p:spPr>
          <a:xfrm>
            <a:off x="663880" y="846810"/>
            <a:ext cx="3141945" cy="466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s-ES" sz="2400" dirty="0">
                <a:cs typeface="Calibri Light"/>
              </a:rPr>
              <a:t>Aplicación simulada</a:t>
            </a:r>
          </a:p>
        </p:txBody>
      </p:sp>
      <p:sp>
        <p:nvSpPr>
          <p:cNvPr id="24" name="Título 9">
            <a:extLst>
              <a:ext uri="{FF2B5EF4-FFF2-40B4-BE49-F238E27FC236}">
                <a16:creationId xmlns:a16="http://schemas.microsoft.com/office/drawing/2014/main" id="{9B3D3ABA-B138-4369-9B2B-0C667FB6AEC3}"/>
              </a:ext>
            </a:extLst>
          </p:cNvPr>
          <p:cNvSpPr txBox="1">
            <a:spLocks/>
          </p:cNvSpPr>
          <p:nvPr/>
        </p:nvSpPr>
        <p:spPr>
          <a:xfrm>
            <a:off x="6279714" y="846809"/>
            <a:ext cx="3496849" cy="466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s-ES" sz="2400" dirty="0">
                <a:cs typeface="Calibri Light"/>
              </a:rPr>
              <a:t>Aplicación en </a:t>
            </a:r>
            <a:r>
              <a:rPr lang="es-ES" sz="2400" dirty="0" err="1">
                <a:cs typeface="Calibri Light"/>
              </a:rPr>
              <a:t>drone</a:t>
            </a:r>
            <a:r>
              <a:rPr lang="es-ES" sz="2400" dirty="0">
                <a:cs typeface="Calibri Light"/>
              </a:rPr>
              <a:t> real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C4A5B8E-0E10-48FB-BB2F-FDC9D221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7577" y="6356350"/>
            <a:ext cx="8764254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CF6C9E-AB54-4CA2-AE72-CE0129D3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353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7B6016-866E-42C9-8587-03F4E2FB6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Conclusiones y trabajos futuros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123294-81C5-443C-9BFD-90052322F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Conclusiones</a:t>
            </a:r>
            <a:endParaRPr lang="en-US" dirty="0"/>
          </a:p>
          <a:p>
            <a:pPr marL="6858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cumplidos</a:t>
            </a:r>
            <a:endParaRPr lang="en-US" dirty="0"/>
          </a:p>
          <a:p>
            <a:pPr marL="685800" indent="-228600" algn="l">
              <a:buFont typeface="Arial" panose="020B0604020202020204" pitchFamily="34" charset="0"/>
              <a:buChar char="•"/>
            </a:pPr>
            <a:r>
              <a:rPr lang="en-US" dirty="0"/>
              <a:t>Utilización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múltiples</a:t>
            </a:r>
            <a:r>
              <a:rPr lang="en-US" dirty="0"/>
              <a:t> </a:t>
            </a:r>
            <a:r>
              <a:rPr lang="en-US" dirty="0" err="1"/>
              <a:t>sectores</a:t>
            </a: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marL="6858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acciones</a:t>
            </a:r>
            <a:endParaRPr lang="en-US" dirty="0"/>
          </a:p>
          <a:p>
            <a:pPr marL="6858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Implementación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dron</a:t>
            </a:r>
            <a:r>
              <a:rPr lang="en-US" dirty="0"/>
              <a:t> real</a:t>
            </a:r>
          </a:p>
          <a:p>
            <a:pPr marL="6858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Aplicación</a:t>
            </a:r>
            <a:r>
              <a:rPr lang="en-US" dirty="0"/>
              <a:t> </a:t>
            </a:r>
            <a:r>
              <a:rPr lang="en-US" dirty="0" err="1"/>
              <a:t>distribuida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F29453-CFE2-4A6B-925A-925B087E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08/07/2021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C95081-4AE1-4D1A-942D-7B515CBE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8699" y="6527751"/>
            <a:ext cx="869123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Sistema de identificación y clasificación de objetos tridimensionales para la  utilización de drones para la agricultura de precisión mediante Deep Learning  Roberto Ríos Guzmán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780451-E0AE-4533-AFD9-F393E1AD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A741B41-CE71-4309-A1F4-C110C10BFC2B}" type="slidenum">
              <a:rPr lang="en-US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56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4B24C7E-2D5E-4C4E-9CD5-D61F243C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072643-A0EC-42FB-B66A-24C0E6FFD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" y="1846371"/>
            <a:ext cx="12048829" cy="3165257"/>
            <a:chOff x="143163" y="5763486"/>
            <a:chExt cx="12048829" cy="73955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45065" y="5763486"/>
              <a:ext cx="11546927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FB1B595-4E0E-4913-822E-EB9B40163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434108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3C48EA58-53D6-4E4A-9BDB-087D3461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752" y="389517"/>
            <a:ext cx="6686629" cy="6058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B9FEE7-862C-42A0-A15A-BFE57196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4" y="968432"/>
            <a:ext cx="5597236" cy="492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Preguntas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52976-3DBB-4CAC-B6E9-6CD6D882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08/07/2021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38D204-287F-4FEC-A1D7-2279FF02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5130" y="6527751"/>
            <a:ext cx="834501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Sistema de identificación y clasificación de objetos tridimensionales para la  utilización de drones para la agricultura de precisión mediante Deep Learning  Roberto Ríos Guzmán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D11819-6D4A-400C-8754-FCCB4DB7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A741B41-CE71-4309-A1F4-C110C10BFC2B}" type="slidenum">
              <a:rPr lang="en-US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3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7383AD-339F-4EE3-989A-1BB67461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10120732" cy="1618489"/>
          </a:xfrm>
        </p:spPr>
        <p:txBody>
          <a:bodyPr anchor="ctr">
            <a:normAutofit/>
          </a:bodyPr>
          <a:lstStyle/>
          <a:p>
            <a:r>
              <a:rPr lang="es-ES" sz="4000" dirty="0">
                <a:cs typeface="Calibri Light"/>
              </a:rPr>
              <a:t>Referencias de </a:t>
            </a:r>
            <a:r>
              <a:rPr lang="es-ES" sz="4000" dirty="0" err="1">
                <a:cs typeface="Calibri Light"/>
              </a:rPr>
              <a:t>imagenes</a:t>
            </a:r>
            <a:endParaRPr lang="es-ES" sz="4000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EC1B3-04B8-4347-A220-205E7BCC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>
                <a:ea typeface="+mn-lt"/>
                <a:cs typeface="+mn-lt"/>
              </a:rPr>
              <a:t>https://www.freepik.es/fotos-premium/hileras-vegetales-pimiento-crecen-campo-agricultura-agricultura_3315741.htm</a:t>
            </a:r>
            <a:endParaRPr lang="es-ES" sz="2400">
              <a:cs typeface="Calibri"/>
            </a:endParaRPr>
          </a:p>
          <a:p>
            <a:r>
              <a:rPr lang="es-ES" sz="2400">
                <a:hlinkClick r:id="rId2"/>
              </a:rPr>
              <a:t>https://aerocamaras.es/</a:t>
            </a:r>
            <a:endParaRPr lang="es-ES" sz="2400">
              <a:cs typeface="Calibri"/>
            </a:endParaRPr>
          </a:p>
          <a:p>
            <a:r>
              <a:rPr lang="es-ES" sz="2400">
                <a:hlinkClick r:id="rId3"/>
              </a:rPr>
              <a:t>https://www.deere.es/es/campaigns/harvest-stars-2021/</a:t>
            </a:r>
            <a:endParaRPr lang="es-ES" sz="2400">
              <a:cs typeface="Calibri"/>
              <a:hlinkClick r:id="rId3"/>
            </a:endParaRPr>
          </a:p>
          <a:p>
            <a:r>
              <a:rPr lang="es-ES" sz="2400">
                <a:ea typeface="+mn-lt"/>
                <a:cs typeface="+mn-lt"/>
              </a:rPr>
              <a:t>https://www.analyticslane.com/2018/07/13/aprendizaje-supervisado-y-aprendizaje-no-supervisado/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35369F-54FA-4733-8BC3-A248F2BA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08/07/2021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190C51-04C4-4870-9237-214CB2E38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0237" y="6356350"/>
            <a:ext cx="7767961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416C030-844A-4393-A395-6428D820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136262"/>
            <a:ext cx="3081291" cy="585213"/>
          </a:xfrm>
        </p:spPr>
        <p:txBody>
          <a:bodyPr/>
          <a:lstStyle/>
          <a:p>
            <a:fld id="{1A741B41-CE71-4309-A1F4-C110C10BFC2B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909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AFE7E0-FF2E-4F04-9BB7-E17470248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 err="1"/>
              <a:t>Introducción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83841B-747D-4DF2-A646-F0176312A227}"/>
              </a:ext>
            </a:extLst>
          </p:cNvPr>
          <p:cNvSpPr txBox="1"/>
          <p:nvPr/>
        </p:nvSpPr>
        <p:spPr>
          <a:xfrm>
            <a:off x="173185" y="2330505"/>
            <a:ext cx="5519753" cy="40108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Mayor </a:t>
            </a:r>
            <a:r>
              <a:rPr lang="en-US" sz="2000" dirty="0" err="1"/>
              <a:t>capacidad</a:t>
            </a:r>
            <a:r>
              <a:rPr lang="en-US" sz="2000" dirty="0"/>
              <a:t> </a:t>
            </a:r>
            <a:r>
              <a:rPr lang="en-US" sz="2000" dirty="0" err="1"/>
              <a:t>computacional</a:t>
            </a:r>
            <a:r>
              <a:rPr lang="en-US" sz="2000" dirty="0"/>
              <a:t>, mayor </a:t>
            </a:r>
            <a:r>
              <a:rPr lang="en-US" sz="2000" dirty="0" err="1"/>
              <a:t>evolución</a:t>
            </a:r>
            <a:r>
              <a:rPr lang="en-US" sz="2000" dirty="0"/>
              <a:t> de la IA</a:t>
            </a:r>
            <a:endParaRPr lang="es-ES" dirty="0">
              <a:cs typeface="Calibri" panose="020F0502020204030204"/>
            </a:endParaRPr>
          </a:p>
          <a:p>
            <a:pPr marL="4572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Mayor </a:t>
            </a:r>
            <a:r>
              <a:rPr lang="en-US" sz="2000" dirty="0" err="1"/>
              <a:t>rendimiento</a:t>
            </a:r>
            <a:r>
              <a:rPr lang="en-US" sz="2000" dirty="0"/>
              <a:t> para </a:t>
            </a:r>
            <a:r>
              <a:rPr lang="en-US" sz="2000" dirty="0" err="1"/>
              <a:t>ciertas</a:t>
            </a:r>
            <a:r>
              <a:rPr lang="en-US" sz="2000" dirty="0"/>
              <a:t> </a:t>
            </a:r>
            <a:r>
              <a:rPr lang="en-US" sz="2000" dirty="0" err="1"/>
              <a:t>tareas</a:t>
            </a:r>
            <a:r>
              <a:rPr lang="en-US" sz="2000" dirty="0"/>
              <a:t> con la </a:t>
            </a:r>
            <a:r>
              <a:rPr lang="en-US" sz="2000" dirty="0" err="1"/>
              <a:t>utilización</a:t>
            </a:r>
            <a:r>
              <a:rPr lang="en-US" sz="2000" dirty="0"/>
              <a:t> de drones</a:t>
            </a:r>
            <a:endParaRPr lang="en-US" sz="2000" dirty="0">
              <a:cs typeface="Calibri" panose="020F0502020204030204"/>
            </a:endParaRPr>
          </a:p>
          <a:p>
            <a:pPr marL="4572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El sector </a:t>
            </a:r>
            <a:r>
              <a:rPr lang="en-US" sz="2000" dirty="0" err="1"/>
              <a:t>agrícola</a:t>
            </a:r>
            <a:r>
              <a:rPr lang="en-US" sz="2000" dirty="0"/>
              <a:t>, un 4,2% de los </a:t>
            </a:r>
            <a:r>
              <a:rPr lang="en-US" sz="2000" dirty="0" err="1"/>
              <a:t>empleos</a:t>
            </a:r>
            <a:r>
              <a:rPr lang="en-US" sz="2000" dirty="0"/>
              <a:t> </a:t>
            </a:r>
            <a:r>
              <a:rPr lang="en-US" sz="2000" dirty="0" err="1"/>
              <a:t>ocupados</a:t>
            </a:r>
            <a:r>
              <a:rPr lang="en-US" sz="2000" dirty="0"/>
              <a:t> y 2,65% del PIB </a:t>
            </a:r>
            <a:r>
              <a:rPr lang="en-US" sz="2000" dirty="0" err="1"/>
              <a:t>español</a:t>
            </a:r>
            <a:r>
              <a:rPr lang="en-US" sz="2000" dirty="0"/>
              <a:t>.</a:t>
            </a:r>
            <a:endParaRPr lang="en-US" sz="2000" dirty="0">
              <a:cs typeface="Calibri" panose="020F0502020204030204"/>
            </a:endParaRPr>
          </a:p>
          <a:p>
            <a:pPr marL="9144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72800-6772-4DED-82DD-58BBA4E9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08/07/2021</a:t>
            </a: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Imagen 5" descr="Un campo verde&#10;&#10;Descripción generada automáticamente">
            <a:extLst>
              <a:ext uri="{FF2B5EF4-FFF2-40B4-BE49-F238E27FC236}">
                <a16:creationId xmlns:a16="http://schemas.microsoft.com/office/drawing/2014/main" id="{88841C93-5B66-4AC5-AC94-4F758DD1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181" y="559493"/>
            <a:ext cx="5592870" cy="5645068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6EBDAD-62BB-4408-80D5-4A22C62FD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4034" y="6356350"/>
            <a:ext cx="6449226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2F15CA-3F6A-426E-86E0-98112825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94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AFE7E0-FF2E-4F04-9BB7-E17470248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Introducción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83841B-747D-4DF2-A646-F0176312A227}"/>
              </a:ext>
            </a:extLst>
          </p:cNvPr>
          <p:cNvSpPr txBox="1"/>
          <p:nvPr/>
        </p:nvSpPr>
        <p:spPr>
          <a:xfrm>
            <a:off x="173185" y="2841984"/>
            <a:ext cx="5519753" cy="35439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s-ES" sz="2000" dirty="0">
                <a:ea typeface="+mn-lt"/>
                <a:cs typeface="+mn-lt"/>
              </a:rPr>
              <a:t>Distintos proyectos actualmente</a:t>
            </a:r>
            <a:endParaRPr lang="es-E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s-ES" sz="2000" dirty="0">
                <a:ea typeface="+mn-lt"/>
                <a:cs typeface="+mn-lt"/>
              </a:rPr>
              <a:t>Nuevas tecnologías como NVDI o análisis de imágenes RGB</a:t>
            </a:r>
            <a:endParaRPr lang="en-US" sz="2000" dirty="0">
              <a:cs typeface="Calibri" panose="020F0502020204030204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s-ES" sz="2000" dirty="0">
                <a:cs typeface="Calibri"/>
              </a:rPr>
              <a:t>Alcanzar objetivos con conducción autónoma de una manera económica y rentable para posterior análisis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s-ES" sz="2000" dirty="0">
                <a:cs typeface="Calibri"/>
              </a:rPr>
              <a:t>Deep Learning, Python y Unreal Engine con AirSim</a:t>
            </a:r>
          </a:p>
          <a:p>
            <a:pPr marL="9144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72800-6772-4DED-82DD-58BBA4E9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08/07/2021</a:t>
            </a: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23C8FB-66E8-4BD6-BFD6-5A9259802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42" y="580590"/>
            <a:ext cx="5110163" cy="26866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64C8FF-CA03-4835-A0C1-C96D694E4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42" y="3369980"/>
            <a:ext cx="5110163" cy="284321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265A97A-5579-4976-97FD-0410F01E6D07}"/>
              </a:ext>
            </a:extLst>
          </p:cNvPr>
          <p:cNvSpPr txBox="1"/>
          <p:nvPr/>
        </p:nvSpPr>
        <p:spPr>
          <a:xfrm>
            <a:off x="6205842" y="5497143"/>
            <a:ext cx="5110163" cy="71605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" sz="2400" dirty="0">
                <a:solidFill>
                  <a:srgbClr val="FFFFFF"/>
                </a:solidFill>
              </a:rPr>
              <a:t>Cosechadora automática de </a:t>
            </a:r>
            <a:r>
              <a:rPr lang="es-ES" sz="2400" dirty="0" err="1">
                <a:solidFill>
                  <a:srgbClr val="FFFFFF"/>
                </a:solidFill>
              </a:rPr>
              <a:t>Harvest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Crop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Robotics</a:t>
            </a:r>
            <a:endParaRPr lang="es-ES" sz="2400" dirty="0" err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9EE2B25-5A19-4672-80E9-3DFDC691B5AA}"/>
              </a:ext>
            </a:extLst>
          </p:cNvPr>
          <p:cNvSpPr txBox="1"/>
          <p:nvPr/>
        </p:nvSpPr>
        <p:spPr>
          <a:xfrm>
            <a:off x="6205842" y="2542327"/>
            <a:ext cx="5110163" cy="76824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" sz="2400" dirty="0">
                <a:solidFill>
                  <a:srgbClr val="FFFFFF"/>
                </a:solidFill>
              </a:rPr>
              <a:t>Drones de fumigación en la India de Aero </a:t>
            </a:r>
            <a:r>
              <a:rPr lang="es-ES" sz="2400" dirty="0" err="1">
                <a:solidFill>
                  <a:srgbClr val="FFFFFF"/>
                </a:solidFill>
              </a:rPr>
              <a:t>Camaras</a:t>
            </a:r>
            <a:endParaRPr lang="es-ES" sz="2400" dirty="0" err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EE6586-E12B-4D91-8F24-8EDDDE9C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1561" y="6454751"/>
            <a:ext cx="7448365" cy="266724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B3DC80-C682-49CD-AD10-0CC2D872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77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AFE7E0-FF2E-4F04-9BB7-E17470248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Marco tecnológico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83841B-747D-4DF2-A646-F0176312A227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Simuladores  como ROS, Gazebo, V-REP o AirSim.</a:t>
            </a:r>
            <a:endParaRPr lang="en-US" sz="2400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AirSim, simulador elegido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C++ o Python</a:t>
            </a:r>
            <a:endParaRPr lang="en-US" sz="2400" dirty="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Imágenes de profundidad y RGB</a:t>
            </a:r>
            <a:endParaRPr lang="en-US" sz="2400" dirty="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Coordenadas NED</a:t>
            </a:r>
            <a:endParaRPr lang="en-US" sz="2400" dirty="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Sensor GPS y manejos de ángulos como YAW</a:t>
            </a:r>
            <a:endParaRPr lang="en-US" sz="24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10" descr="Imagen que contiene exterior, foto, pasto, coche&#10;&#10;Descripción generada automáticamente">
            <a:extLst>
              <a:ext uri="{FF2B5EF4-FFF2-40B4-BE49-F238E27FC236}">
                <a16:creationId xmlns:a16="http://schemas.microsoft.com/office/drawing/2014/main" id="{3AA05614-F413-43CF-A9EA-446AF96DF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4" r="21848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72800-6772-4DED-82DD-58BBA4E9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08/07/2021</a:t>
            </a: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AE49619-2607-486E-8862-DA445044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779" y="6356350"/>
            <a:ext cx="8566951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6490AF-7D12-4B39-8CC1-281DE330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79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9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1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ectangle 95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AFE7E0-FF2E-4F04-9BB7-E17470248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232" y="3801738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Redes neuronales</a:t>
            </a:r>
          </a:p>
        </p:txBody>
      </p:sp>
      <p:pic>
        <p:nvPicPr>
          <p:cNvPr id="5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10858309-DC03-4106-9DE3-A01C8FC5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123" y="908320"/>
            <a:ext cx="2743200" cy="2743200"/>
          </a:xfrm>
          <a:prstGeom prst="rect">
            <a:avLst/>
          </a:prstGeom>
        </p:spPr>
      </p:pic>
      <p:pic>
        <p:nvPicPr>
          <p:cNvPr id="63" name="Imagen 6" descr="Diagrama&#10;&#10;Descripción generada automáticamente">
            <a:extLst>
              <a:ext uri="{FF2B5EF4-FFF2-40B4-BE49-F238E27FC236}">
                <a16:creationId xmlns:a16="http://schemas.microsoft.com/office/drawing/2014/main" id="{BA2195CF-7011-4CAA-B317-83F7E859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71" y="1164487"/>
            <a:ext cx="3292790" cy="2230864"/>
          </a:xfrm>
          <a:prstGeom prst="rect">
            <a:avLst/>
          </a:prstGeom>
        </p:spPr>
      </p:pic>
      <p:pic>
        <p:nvPicPr>
          <p:cNvPr id="7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32F314E3-B1DE-4F6D-AC0B-0F7DAB7FB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84" y="1585623"/>
            <a:ext cx="3292790" cy="1117196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72800-6772-4DED-82DD-58BBA4E9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>
                <a:latin typeface="Calibri" panose="020F0502020204030204"/>
              </a:rPr>
              <a:t>08/07/2021</a:t>
            </a:r>
            <a:endParaRPr lang="en-US">
              <a:latin typeface="Calibri" panose="020F0502020204030204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B65B254-0242-46AD-ABDC-FF81064C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55433" y="6356350"/>
            <a:ext cx="8664606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12692A-2BC4-4BBB-8A1A-4028D55D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59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BE77696-EAE7-43B1-9C3F-8060935EF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085" y="254805"/>
            <a:ext cx="4324849" cy="198943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944F185D-A779-4826-8A8D-0BCB67D55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62" y="3683491"/>
            <a:ext cx="4324849" cy="173640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9233CF-1534-46F0-BF31-BE05D6F939E5}"/>
              </a:ext>
            </a:extLst>
          </p:cNvPr>
          <p:cNvSpPr txBox="1"/>
          <p:nvPr/>
        </p:nvSpPr>
        <p:spPr>
          <a:xfrm>
            <a:off x="7114162" y="2357908"/>
            <a:ext cx="4324849" cy="79486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" sz="2400" dirty="0">
                <a:solidFill>
                  <a:srgbClr val="FFFFFF"/>
                </a:solidFill>
              </a:rPr>
              <a:t>Proceso de convolución de kernel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883F78-6F62-4057-9815-7FFC35708AE7}"/>
              </a:ext>
            </a:extLst>
          </p:cNvPr>
          <p:cNvSpPr txBox="1"/>
          <p:nvPr/>
        </p:nvSpPr>
        <p:spPr>
          <a:xfrm>
            <a:off x="7114162" y="5427967"/>
            <a:ext cx="4324849" cy="54877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" sz="2400" dirty="0">
                <a:solidFill>
                  <a:srgbClr val="FFFFFF"/>
                </a:solidFill>
              </a:rPr>
              <a:t>Max-</a:t>
            </a:r>
            <a:r>
              <a:rPr lang="es-ES" sz="2400" dirty="0" err="1">
                <a:solidFill>
                  <a:srgbClr val="FFFFFF"/>
                </a:solidFill>
              </a:rPr>
              <a:t>Pooling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88F287A4-D5F2-4718-A5CA-C483845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078" y="2439489"/>
            <a:ext cx="5323562" cy="2043113"/>
          </a:xfrm>
        </p:spPr>
        <p:txBody>
          <a:bodyPr>
            <a:normAutofit/>
          </a:bodyPr>
          <a:lstStyle/>
          <a:p>
            <a:r>
              <a:rPr lang="es-ES" sz="4000" dirty="0">
                <a:cs typeface="Calibri Light"/>
              </a:rPr>
              <a:t>Redes neuronales convolucionales</a:t>
            </a:r>
            <a:br>
              <a:rPr lang="es-ES" sz="4000" dirty="0">
                <a:cs typeface="Calibri Light"/>
              </a:rPr>
            </a:br>
            <a:endParaRPr lang="es-ES" sz="400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3DD763-4E3B-4381-A7AC-2C24B461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9006" y="6368684"/>
            <a:ext cx="2743200" cy="365125"/>
          </a:xfrm>
        </p:spPr>
        <p:txBody>
          <a:bodyPr/>
          <a:lstStyle/>
          <a:p>
            <a:r>
              <a:rPr lang="es-ES" dirty="0"/>
              <a:t>08/07/2021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79A5301-64CD-4A48-BD02-8DECAA78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5331" y="6356350"/>
            <a:ext cx="7924139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126CE2B8-C604-419D-8580-9702E363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88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E2DC86-A39C-46AA-A240-EFC00C527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85" y="856180"/>
            <a:ext cx="5197323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/>
              <a:t>Deep Learning y Deep Reinforcement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3F74882-3385-4560-912A-8449E407ED7F}"/>
              </a:ext>
            </a:extLst>
          </p:cNvPr>
          <p:cNvSpPr txBox="1">
            <a:spLocks/>
          </p:cNvSpPr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Aprendizaje supervisado</a:t>
            </a:r>
          </a:p>
          <a:p>
            <a:pPr marL="514350" indent="-228600" algn="l">
              <a:buFont typeface="Arial" panose="020B0604020202020204" pitchFamily="34" charset="0"/>
              <a:buChar char="•"/>
            </a:pPr>
            <a:r>
              <a:rPr lang="en-US" sz="2000"/>
              <a:t>Datos de entrada y de salida</a:t>
            </a:r>
          </a:p>
          <a:p>
            <a:pPr marL="514350" indent="-228600" algn="l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Aprendizaje por refuerzo</a:t>
            </a:r>
            <a:endParaRPr lang="en-US" sz="2000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Aprendizaje no supervisado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000"/>
              <a:t>Datos de entrada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C699D555-D907-4478-80A7-0014DE149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15" b="-1"/>
          <a:stretch/>
        </p:blipFill>
        <p:spPr>
          <a:xfrm>
            <a:off x="5977788" y="799352"/>
            <a:ext cx="5181180" cy="5259296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259947-5F10-4132-95F0-126915B02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08/07/2021</a:t>
            </a: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66BF641-5E91-4F1B-9205-72F854D1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1145" y="6356350"/>
            <a:ext cx="8966523" cy="365125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D5FD82-2065-4C23-BDF7-399E825C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57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E2DC86-A39C-46AA-A240-EFC00C527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73940"/>
            <a:ext cx="4928291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DQN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3F74882-3385-4560-912A-8449E407ED7F}"/>
              </a:ext>
            </a:extLst>
          </p:cNvPr>
          <p:cNvSpPr txBox="1">
            <a:spLocks/>
          </p:cNvSpPr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Derivado del Q-Learning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s-ES_tradnl" dirty="0"/>
              <a:t>Elementos</a:t>
            </a:r>
            <a:r>
              <a:rPr lang="en-US" dirty="0"/>
              <a:t> clave:</a:t>
            </a:r>
            <a:endParaRPr lang="en-US" dirty="0">
              <a:cs typeface="Calibri"/>
            </a:endParaRPr>
          </a:p>
          <a:p>
            <a:pPr marL="685800" indent="-228600" algn="l">
              <a:buFont typeface="Arial" panose="020B0604020202020204" pitchFamily="34" charset="0"/>
              <a:buChar char="•"/>
            </a:pPr>
            <a:r>
              <a:rPr lang="en-US" dirty="0"/>
              <a:t>Q Neuronal Network y Target Neuronal Network</a:t>
            </a:r>
            <a:endParaRPr lang="en-US" dirty="0">
              <a:cs typeface="Calibri"/>
            </a:endParaRPr>
          </a:p>
          <a:p>
            <a:pPr marL="685800" indent="-228600" algn="l">
              <a:buFont typeface="Arial" panose="020B0604020202020204" pitchFamily="34" charset="0"/>
              <a:buChar char="•"/>
            </a:pPr>
            <a:r>
              <a:rPr lang="en-US" dirty="0"/>
              <a:t>Experience Replay</a:t>
            </a:r>
            <a:endParaRPr lang="en-US" dirty="0">
              <a:cs typeface="Calibri"/>
            </a:endParaRPr>
          </a:p>
          <a:p>
            <a:pPr marL="1143000" lvl="1" indent="-228600" algn="l">
              <a:buChar char="•"/>
            </a:pPr>
            <a:r>
              <a:rPr lang="en-US" dirty="0" err="1">
                <a:cs typeface="Calibri"/>
              </a:rPr>
              <a:t>Observación</a:t>
            </a:r>
            <a:r>
              <a:rPr lang="en-US" dirty="0">
                <a:cs typeface="Calibri"/>
              </a:rPr>
              <a:t> o Experiencia = Estado, </a:t>
            </a:r>
            <a:r>
              <a:rPr lang="en-US" dirty="0" err="1">
                <a:cs typeface="Calibri"/>
              </a:rPr>
              <a:t>Acción</a:t>
            </a:r>
            <a:r>
              <a:rPr lang="en-US" dirty="0">
                <a:cs typeface="Calibri"/>
              </a:rPr>
              <a:t> actual, </a:t>
            </a:r>
            <a:r>
              <a:rPr lang="en-US" dirty="0" err="1">
                <a:cs typeface="Calibri"/>
              </a:rPr>
              <a:t>Recompensa</a:t>
            </a:r>
            <a:r>
              <a:rPr lang="en-US" dirty="0">
                <a:cs typeface="Calibri"/>
              </a:rPr>
              <a:t>, Estado </a:t>
            </a:r>
            <a:r>
              <a:rPr lang="en-US" dirty="0" err="1">
                <a:cs typeface="Calibri"/>
              </a:rPr>
              <a:t>obtenido</a:t>
            </a:r>
            <a:endParaRPr lang="en-US" dirty="0">
              <a:cs typeface="Calibri"/>
            </a:endParaRPr>
          </a:p>
          <a:p>
            <a:pPr marL="685800" indent="-228600" algn="l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728D904B-1B62-4580-B64F-B4D26EE9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1144696"/>
            <a:ext cx="4305905" cy="171159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2C22694-84B7-41C8-8534-61204EF2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4614659"/>
            <a:ext cx="4305905" cy="495178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259947-5F10-4132-95F0-126915B02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/>
              <a:t>08/07/2021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87223E-4B84-4D40-9E53-38F9C77F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5298" y="6561715"/>
            <a:ext cx="8771138" cy="220922"/>
          </a:xfrm>
        </p:spPr>
        <p:txBody>
          <a:bodyPr/>
          <a:lstStyle/>
          <a:p>
            <a:r>
              <a:rPr lang="es-ES" dirty="0"/>
              <a:t>Sistema de identificación y clasificación de objetos tridimensionales para la  utilización de drones para la agricultura de precisión mediante Deep Learning  Roberto Ríos Guzmán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2FA0CF-494A-4DA2-90DD-50700A77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41B41-CE71-4309-A1F4-C110C10BFC2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88465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1034</Words>
  <Application>Microsoft Office PowerPoint</Application>
  <PresentationFormat>Panorámica</PresentationFormat>
  <Paragraphs>178</Paragraphs>
  <Slides>23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Arial,Sans-Serif</vt:lpstr>
      <vt:lpstr>Calibri</vt:lpstr>
      <vt:lpstr>Calibri Light</vt:lpstr>
      <vt:lpstr>Tema de Office</vt:lpstr>
      <vt:lpstr>Sistema de identificación y clasificación de objetos tridimensionales para la  utilización de drones para la agricultura de precisión mediante Deep Learning </vt:lpstr>
      <vt:lpstr>Índice</vt:lpstr>
      <vt:lpstr>Introducción</vt:lpstr>
      <vt:lpstr>Introducción</vt:lpstr>
      <vt:lpstr>Marco tecnológico</vt:lpstr>
      <vt:lpstr>Redes neuronales</vt:lpstr>
      <vt:lpstr>Redes neuronales convolucionales </vt:lpstr>
      <vt:lpstr>Deep Learning y Deep Reinforcement Learning</vt:lpstr>
      <vt:lpstr>DQN</vt:lpstr>
      <vt:lpstr>Descripción de la solución propuesta</vt:lpstr>
      <vt:lpstr>Conducción manual</vt:lpstr>
      <vt:lpstr>Paquete DQN</vt:lpstr>
      <vt:lpstr>Paquete principal e interfaces gráficas</vt:lpstr>
      <vt:lpstr>Posible implementación real</vt:lpstr>
      <vt:lpstr>Resultados entrenamientos</vt:lpstr>
      <vt:lpstr>Resultados entrenamientos</vt:lpstr>
      <vt:lpstr>Resultados validación</vt:lpstr>
      <vt:lpstr>Resultados prueba de conducción</vt:lpstr>
      <vt:lpstr>Resultado real de la aplicación</vt:lpstr>
      <vt:lpstr>Presupuesto</vt:lpstr>
      <vt:lpstr>Conclusiones y trabajos futuros</vt:lpstr>
      <vt:lpstr>Preguntas</vt:lpstr>
      <vt:lpstr>Referencias de imagenes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identificación y clasificación de objetos tridimensionales para la  utilización de drones para la agricultura de precisión mediante Deep Learning</dc:title>
  <dc:creator>ROBERTO RIOS GUZMAN</dc:creator>
  <cp:lastModifiedBy>ROBERTO RIOS GUZMAN</cp:lastModifiedBy>
  <cp:revision>1224</cp:revision>
  <dcterms:created xsi:type="dcterms:W3CDTF">2021-07-01T16:26:51Z</dcterms:created>
  <dcterms:modified xsi:type="dcterms:W3CDTF">2021-07-08T08:50:39Z</dcterms:modified>
</cp:coreProperties>
</file>